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2" r:id="rId2"/>
    <p:sldId id="263" r:id="rId3"/>
    <p:sldId id="257" r:id="rId4"/>
    <p:sldId id="264" r:id="rId5"/>
    <p:sldId id="265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8" autoAdjust="0"/>
    <p:restoredTop sz="86410" autoAdjust="0"/>
  </p:normalViewPr>
  <p:slideViewPr>
    <p:cSldViewPr snapToGrid="0" snapToObjects="1">
      <p:cViewPr>
        <p:scale>
          <a:sx n="50" d="100"/>
          <a:sy n="50" d="100"/>
        </p:scale>
        <p:origin x="872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E18ABF-8076-46CF-8FB2-C08A58BD743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419"/>
        </a:p>
      </dgm:t>
    </dgm:pt>
    <dgm:pt modelId="{0C074632-9F7E-47C0-AB09-0F0F447FB313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Pregunta</a:t>
          </a:r>
          <a:endParaRPr lang="es-419" sz="2800"/>
        </a:p>
      </dgm:t>
    </dgm:pt>
    <dgm:pt modelId="{24FC0507-41EA-499D-A617-7D62EC2331A3}" type="parTrans" cxnId="{A89CB5D2-8C86-4102-8E78-0DCB3F3744DB}">
      <dgm:prSet/>
      <dgm:spPr/>
      <dgm:t>
        <a:bodyPr/>
        <a:lstStyle/>
        <a:p>
          <a:endParaRPr lang="es-419"/>
        </a:p>
      </dgm:t>
    </dgm:pt>
    <dgm:pt modelId="{D5A20FE9-9893-4E62-945A-9F1510A30D8F}" type="sibTrans" cxnId="{A89CB5D2-8C86-4102-8E78-0DCB3F3744DB}">
      <dgm:prSet/>
      <dgm:spPr/>
      <dgm:t>
        <a:bodyPr/>
        <a:lstStyle/>
        <a:p>
          <a:endParaRPr lang="es-419"/>
        </a:p>
      </dgm:t>
    </dgm:pt>
    <dgm:pt modelId="{5316824A-4C2B-4A3C-9D6A-B77E3F7B07E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¿Cómo se organiza el campo colombiano y como se han comportado los precios de los principales productos agrícolas en los últimos años?</a:t>
          </a:r>
          <a:endParaRPr lang="es-419" sz="1400"/>
        </a:p>
      </dgm:t>
    </dgm:pt>
    <dgm:pt modelId="{0757A3FE-56AC-4C1D-9063-3C595D76E401}" type="parTrans" cxnId="{559D1453-44A3-48C7-ABD1-58472357FD57}">
      <dgm:prSet/>
      <dgm:spPr/>
      <dgm:t>
        <a:bodyPr/>
        <a:lstStyle/>
        <a:p>
          <a:endParaRPr lang="es-419"/>
        </a:p>
      </dgm:t>
    </dgm:pt>
    <dgm:pt modelId="{4431C24F-2010-42D6-A838-CC8434A0B7BE}" type="sibTrans" cxnId="{559D1453-44A3-48C7-ABD1-58472357FD57}">
      <dgm:prSet/>
      <dgm:spPr/>
      <dgm:t>
        <a:bodyPr/>
        <a:lstStyle/>
        <a:p>
          <a:endParaRPr lang="es-419"/>
        </a:p>
      </dgm:t>
    </dgm:pt>
    <dgm:pt modelId="{E7FF1485-3A04-4644-8CA9-F42C54A3BDF5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Fuentes de datos</a:t>
          </a:r>
          <a:endParaRPr lang="es-419" sz="2800"/>
        </a:p>
      </dgm:t>
    </dgm:pt>
    <dgm:pt modelId="{2ADB12C3-9F54-47A1-9721-47C2AE47C2F9}" type="parTrans" cxnId="{18E1A2AD-2E6F-42F1-A9C5-8C41A67AFF12}">
      <dgm:prSet/>
      <dgm:spPr/>
      <dgm:t>
        <a:bodyPr/>
        <a:lstStyle/>
        <a:p>
          <a:endParaRPr lang="es-419"/>
        </a:p>
      </dgm:t>
    </dgm:pt>
    <dgm:pt modelId="{B39F19E3-761B-42BA-8043-32657AE8EFCA}" type="sibTrans" cxnId="{18E1A2AD-2E6F-42F1-A9C5-8C41A67AFF12}">
      <dgm:prSet/>
      <dgm:spPr/>
      <dgm:t>
        <a:bodyPr/>
        <a:lstStyle/>
        <a:p>
          <a:endParaRPr lang="es-419"/>
        </a:p>
      </dgm:t>
    </dgm:pt>
    <dgm:pt modelId="{6B30F765-44C5-45F1-8538-D53308F6DB3D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ENA (DANE)</a:t>
          </a:r>
          <a:endParaRPr lang="es-419" sz="1400"/>
        </a:p>
      </dgm:t>
    </dgm:pt>
    <dgm:pt modelId="{4C635AB3-168D-4B43-874E-258428112C3B}" type="parTrans" cxnId="{44046713-2F47-4034-B5EE-BB5923D73074}">
      <dgm:prSet/>
      <dgm:spPr/>
      <dgm:t>
        <a:bodyPr/>
        <a:lstStyle/>
        <a:p>
          <a:endParaRPr lang="es-419"/>
        </a:p>
      </dgm:t>
    </dgm:pt>
    <dgm:pt modelId="{2E25AE9F-70B6-489A-893B-673CC0C37E6A}" type="sibTrans" cxnId="{44046713-2F47-4034-B5EE-BB5923D73074}">
      <dgm:prSet/>
      <dgm:spPr/>
      <dgm:t>
        <a:bodyPr/>
        <a:lstStyle/>
        <a:p>
          <a:endParaRPr lang="es-419"/>
        </a:p>
      </dgm:t>
    </dgm:pt>
    <dgm:pt modelId="{3F0B688E-B885-4E7B-ABE5-0A560FBB941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400">
              <a:latin typeface="Segoe UI" panose="020B0502040204020203" pitchFamily="34" charset="0"/>
              <a:cs typeface="Segoe UI" panose="020B0502040204020203" pitchFamily="34" charset="0"/>
            </a:rPr>
            <a:t>Boletines diarios de precios (SIPSA, DANE)</a:t>
          </a:r>
          <a:endParaRPr lang="es-419" sz="1400"/>
        </a:p>
      </dgm:t>
    </dgm:pt>
    <dgm:pt modelId="{DE0FF458-1636-43F3-B4CA-A6CFC9FDD596}" type="parTrans" cxnId="{B2884FE8-03E6-4EB7-B960-B9E4A9DD78AE}">
      <dgm:prSet/>
      <dgm:spPr/>
      <dgm:t>
        <a:bodyPr/>
        <a:lstStyle/>
        <a:p>
          <a:endParaRPr lang="es-419"/>
        </a:p>
      </dgm:t>
    </dgm:pt>
    <dgm:pt modelId="{F6FA0E0E-3312-4EF7-924E-F1AFFADEDB10}" type="sibTrans" cxnId="{B2884FE8-03E6-4EB7-B960-B9E4A9DD78AE}">
      <dgm:prSet/>
      <dgm:spPr/>
      <dgm:t>
        <a:bodyPr/>
        <a:lstStyle/>
        <a:p>
          <a:endParaRPr lang="es-419"/>
        </a:p>
      </dgm:t>
    </dgm:pt>
    <dgm:pt modelId="{FAC90BDE-513D-4173-A668-73677A5E226D}">
      <dgm:prSet phldrT="[Texto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800"/>
            <a:t>Métodos</a:t>
          </a:r>
          <a:endParaRPr lang="es-419" sz="2800"/>
        </a:p>
      </dgm:t>
    </dgm:pt>
    <dgm:pt modelId="{0C0E36C1-ACA8-47E1-970A-F1E402E02E0E}" type="parTrans" cxnId="{6A12F1C5-1BC6-4B9F-90A1-54AB54BA74A2}">
      <dgm:prSet/>
      <dgm:spPr/>
      <dgm:t>
        <a:bodyPr/>
        <a:lstStyle/>
        <a:p>
          <a:endParaRPr lang="es-419"/>
        </a:p>
      </dgm:t>
    </dgm:pt>
    <dgm:pt modelId="{3B259D57-2C4F-4705-8824-3B2D974A961C}" type="sibTrans" cxnId="{6A12F1C5-1BC6-4B9F-90A1-54AB54BA74A2}">
      <dgm:prSet/>
      <dgm:spPr/>
      <dgm:t>
        <a:bodyPr/>
        <a:lstStyle/>
        <a:p>
          <a:endParaRPr lang="es-419"/>
        </a:p>
      </dgm:t>
    </dgm:pt>
    <dgm:pt modelId="{A5C889AC-9866-4000-A722-0EF1E88A71E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Análisis espacial de los anexos ENA</a:t>
          </a:r>
          <a:endParaRPr lang="es-419" sz="1200"/>
        </a:p>
      </dgm:t>
    </dgm:pt>
    <dgm:pt modelId="{EA94F18E-4C48-4E7C-BDE0-B228D9DF743E}" type="parTrans" cxnId="{48C0D7D2-64B7-462F-AAC5-3BC099060D0D}">
      <dgm:prSet/>
      <dgm:spPr/>
      <dgm:t>
        <a:bodyPr/>
        <a:lstStyle/>
        <a:p>
          <a:endParaRPr lang="es-419"/>
        </a:p>
      </dgm:t>
    </dgm:pt>
    <dgm:pt modelId="{D0CF5B37-7EA2-4B38-B385-C6065B0B7C04}" type="sibTrans" cxnId="{48C0D7D2-64B7-462F-AAC5-3BC099060D0D}">
      <dgm:prSet/>
      <dgm:spPr/>
      <dgm:t>
        <a:bodyPr/>
        <a:lstStyle/>
        <a:p>
          <a:endParaRPr lang="es-419"/>
        </a:p>
      </dgm:t>
    </dgm:pt>
    <dgm:pt modelId="{460FB033-4F47-4CDE-94D2-947650411150}">
      <dgm:prSet phldrT="[Texto]" custT="1"/>
      <dgm:spPr/>
      <dgm:t>
        <a:bodyPr/>
        <a:lstStyle/>
        <a:p>
          <a:pPr>
            <a:lnSpc>
              <a:spcPct val="100000"/>
            </a:lnSpc>
          </a:pPr>
          <a:endParaRPr lang="es-419" sz="1200"/>
        </a:p>
      </dgm:t>
    </dgm:pt>
    <dgm:pt modelId="{A2A67CE9-59C1-4FB3-8044-EFD98A8712D4}" type="parTrans" cxnId="{4AB321AD-4060-44B5-A1FB-7E07EDACB842}">
      <dgm:prSet/>
      <dgm:spPr/>
      <dgm:t>
        <a:bodyPr/>
        <a:lstStyle/>
        <a:p>
          <a:endParaRPr lang="es-419"/>
        </a:p>
      </dgm:t>
    </dgm:pt>
    <dgm:pt modelId="{C45A06B0-F793-4C1D-AD87-8401263F1C96}" type="sibTrans" cxnId="{4AB321AD-4060-44B5-A1FB-7E07EDACB842}">
      <dgm:prSet/>
      <dgm:spPr/>
      <dgm:t>
        <a:bodyPr/>
        <a:lstStyle/>
        <a:p>
          <a:endParaRPr lang="es-419"/>
        </a:p>
      </dgm:t>
    </dgm:pt>
    <dgm:pt modelId="{B49217CF-8604-4A0C-90F7-D5FA8E45CE2F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Webscrapping boletines diarios de precios (1600+)</a:t>
          </a:r>
          <a:endParaRPr lang="es-419" sz="1200"/>
        </a:p>
      </dgm:t>
    </dgm:pt>
    <dgm:pt modelId="{43435530-7D34-4814-88AD-13E1A0D601A5}" type="parTrans" cxnId="{CDBF5904-D257-498B-A04E-5016D971F6FB}">
      <dgm:prSet/>
      <dgm:spPr/>
      <dgm:t>
        <a:bodyPr/>
        <a:lstStyle/>
        <a:p>
          <a:endParaRPr lang="es-419"/>
        </a:p>
      </dgm:t>
    </dgm:pt>
    <dgm:pt modelId="{439B817F-D058-40B1-8986-B4D0E4EEE3C1}" type="sibTrans" cxnId="{CDBF5904-D257-498B-A04E-5016D971F6FB}">
      <dgm:prSet/>
      <dgm:spPr/>
      <dgm:t>
        <a:bodyPr/>
        <a:lstStyle/>
        <a:p>
          <a:endParaRPr lang="es-419"/>
        </a:p>
      </dgm:t>
    </dgm:pt>
    <dgm:pt modelId="{FEDAA55B-0FB4-4B5E-A96D-BEF689236CDA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200">
              <a:latin typeface="Segoe UI" panose="020B0502040204020203" pitchFamily="34" charset="0"/>
              <a:cs typeface="Segoe UI" panose="020B0502040204020203" pitchFamily="34" charset="0"/>
            </a:rPr>
            <a:t>Procesar  y transformar los boletines para tener una sola base de datos</a:t>
          </a:r>
          <a:endParaRPr lang="es-419" sz="1200"/>
        </a:p>
      </dgm:t>
    </dgm:pt>
    <dgm:pt modelId="{6648F2E0-F18C-4E30-85DD-691F5E220C96}" type="parTrans" cxnId="{1D8CC27E-EDC3-4860-BDBC-0D9C5B0936A1}">
      <dgm:prSet/>
      <dgm:spPr/>
      <dgm:t>
        <a:bodyPr/>
        <a:lstStyle/>
        <a:p>
          <a:endParaRPr lang="es-419"/>
        </a:p>
      </dgm:t>
    </dgm:pt>
    <dgm:pt modelId="{F756B935-8C98-4263-8BF9-F3DEAF087073}" type="sibTrans" cxnId="{1D8CC27E-EDC3-4860-BDBC-0D9C5B0936A1}">
      <dgm:prSet/>
      <dgm:spPr/>
      <dgm:t>
        <a:bodyPr/>
        <a:lstStyle/>
        <a:p>
          <a:endParaRPr lang="es-419"/>
        </a:p>
      </dgm:t>
    </dgm:pt>
    <dgm:pt modelId="{308A428A-836B-41C8-90CA-E2D5F220D724}" type="pres">
      <dgm:prSet presAssocID="{40E18ABF-8076-46CF-8FB2-C08A58BD7434}" presName="root" presStyleCnt="0">
        <dgm:presLayoutVars>
          <dgm:dir/>
          <dgm:resizeHandles val="exact"/>
        </dgm:presLayoutVars>
      </dgm:prSet>
      <dgm:spPr/>
    </dgm:pt>
    <dgm:pt modelId="{C01CFED3-EC32-4B3E-B175-5D516114907E}" type="pres">
      <dgm:prSet presAssocID="{0C074632-9F7E-47C0-AB09-0F0F447FB313}" presName="compNode" presStyleCnt="0"/>
      <dgm:spPr/>
    </dgm:pt>
    <dgm:pt modelId="{B518B818-29FB-48AC-994C-BBD9AF060BC1}" type="pres">
      <dgm:prSet presAssocID="{0C074632-9F7E-47C0-AB09-0F0F447FB3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erismo"/>
        </a:ext>
      </dgm:extLst>
    </dgm:pt>
    <dgm:pt modelId="{ECCE8DCA-9D41-4688-8A22-BE40EAFC736F}" type="pres">
      <dgm:prSet presAssocID="{0C074632-9F7E-47C0-AB09-0F0F447FB313}" presName="iconSpace" presStyleCnt="0"/>
      <dgm:spPr/>
    </dgm:pt>
    <dgm:pt modelId="{E8E5E500-CDB9-4F44-9DB3-6FCD135055EE}" type="pres">
      <dgm:prSet presAssocID="{0C074632-9F7E-47C0-AB09-0F0F447FB313}" presName="parTx" presStyleLbl="revTx" presStyleIdx="0" presStyleCnt="6">
        <dgm:presLayoutVars>
          <dgm:chMax val="0"/>
          <dgm:chPref val="0"/>
        </dgm:presLayoutVars>
      </dgm:prSet>
      <dgm:spPr/>
    </dgm:pt>
    <dgm:pt modelId="{14A9E2FF-53F7-4033-8A8A-D720996D009F}" type="pres">
      <dgm:prSet presAssocID="{0C074632-9F7E-47C0-AB09-0F0F447FB313}" presName="txSpace" presStyleCnt="0"/>
      <dgm:spPr/>
    </dgm:pt>
    <dgm:pt modelId="{05659511-A597-42E7-A785-8773A7ACFACB}" type="pres">
      <dgm:prSet presAssocID="{0C074632-9F7E-47C0-AB09-0F0F447FB313}" presName="desTx" presStyleLbl="revTx" presStyleIdx="1" presStyleCnt="6">
        <dgm:presLayoutVars/>
      </dgm:prSet>
      <dgm:spPr/>
    </dgm:pt>
    <dgm:pt modelId="{FEEFC61F-85B9-4B65-A415-5EF89E1AC1DF}" type="pres">
      <dgm:prSet presAssocID="{D5A20FE9-9893-4E62-945A-9F1510A30D8F}" presName="sibTrans" presStyleCnt="0"/>
      <dgm:spPr/>
    </dgm:pt>
    <dgm:pt modelId="{6F1FE803-3E7A-4889-A3E4-447DF53C41BF}" type="pres">
      <dgm:prSet presAssocID="{E7FF1485-3A04-4644-8CA9-F42C54A3BDF5}" presName="compNode" presStyleCnt="0"/>
      <dgm:spPr/>
    </dgm:pt>
    <dgm:pt modelId="{27618A64-7772-49CD-8BBE-682A4C6892BB}" type="pres">
      <dgm:prSet presAssocID="{E7FF1485-3A04-4644-8CA9-F42C54A3BD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C1A807FD-FB95-459A-89FB-09AEFD6B9ABB}" type="pres">
      <dgm:prSet presAssocID="{E7FF1485-3A04-4644-8CA9-F42C54A3BDF5}" presName="iconSpace" presStyleCnt="0"/>
      <dgm:spPr/>
    </dgm:pt>
    <dgm:pt modelId="{7F3A758A-3DF3-4E57-B108-951F4134B216}" type="pres">
      <dgm:prSet presAssocID="{E7FF1485-3A04-4644-8CA9-F42C54A3BDF5}" presName="parTx" presStyleLbl="revTx" presStyleIdx="2" presStyleCnt="6">
        <dgm:presLayoutVars>
          <dgm:chMax val="0"/>
          <dgm:chPref val="0"/>
        </dgm:presLayoutVars>
      </dgm:prSet>
      <dgm:spPr/>
    </dgm:pt>
    <dgm:pt modelId="{F475CF09-71E7-4D4F-9D10-4C4991E86E29}" type="pres">
      <dgm:prSet presAssocID="{E7FF1485-3A04-4644-8CA9-F42C54A3BDF5}" presName="txSpace" presStyleCnt="0"/>
      <dgm:spPr/>
    </dgm:pt>
    <dgm:pt modelId="{0747AB66-DF6D-41CC-80EB-0B57C3EFDE1F}" type="pres">
      <dgm:prSet presAssocID="{E7FF1485-3A04-4644-8CA9-F42C54A3BDF5}" presName="desTx" presStyleLbl="revTx" presStyleIdx="3" presStyleCnt="6">
        <dgm:presLayoutVars/>
      </dgm:prSet>
      <dgm:spPr/>
    </dgm:pt>
    <dgm:pt modelId="{EE7AD425-7DA7-4DA7-9EDD-2FB8DB61DAE2}" type="pres">
      <dgm:prSet presAssocID="{B39F19E3-761B-42BA-8043-32657AE8EFCA}" presName="sibTrans" presStyleCnt="0"/>
      <dgm:spPr/>
    </dgm:pt>
    <dgm:pt modelId="{1E3871C4-BEB9-48BF-BAB8-13B1F6008AD0}" type="pres">
      <dgm:prSet presAssocID="{FAC90BDE-513D-4173-A668-73677A5E226D}" presName="compNode" presStyleCnt="0"/>
      <dgm:spPr/>
    </dgm:pt>
    <dgm:pt modelId="{4FFE6DDD-FB08-4DB9-9C41-8E2F12B9ADFC}" type="pres">
      <dgm:prSet presAssocID="{FAC90BDE-513D-4173-A668-73677A5E22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515C9FA2-2095-40D0-8254-8FAB723842AA}" type="pres">
      <dgm:prSet presAssocID="{FAC90BDE-513D-4173-A668-73677A5E226D}" presName="iconSpace" presStyleCnt="0"/>
      <dgm:spPr/>
    </dgm:pt>
    <dgm:pt modelId="{F6F6F48F-1FA9-453F-8F8A-1611934853D1}" type="pres">
      <dgm:prSet presAssocID="{FAC90BDE-513D-4173-A668-73677A5E226D}" presName="parTx" presStyleLbl="revTx" presStyleIdx="4" presStyleCnt="6">
        <dgm:presLayoutVars>
          <dgm:chMax val="0"/>
          <dgm:chPref val="0"/>
        </dgm:presLayoutVars>
      </dgm:prSet>
      <dgm:spPr/>
    </dgm:pt>
    <dgm:pt modelId="{A1F88EAC-8502-4658-A76D-F47B09421712}" type="pres">
      <dgm:prSet presAssocID="{FAC90BDE-513D-4173-A668-73677A5E226D}" presName="txSpace" presStyleCnt="0"/>
      <dgm:spPr/>
    </dgm:pt>
    <dgm:pt modelId="{AE397779-4A6A-40F0-A98E-1FCBD7DD9583}" type="pres">
      <dgm:prSet presAssocID="{FAC90BDE-513D-4173-A668-73677A5E226D}" presName="desTx" presStyleLbl="revTx" presStyleIdx="5" presStyleCnt="6">
        <dgm:presLayoutVars/>
      </dgm:prSet>
      <dgm:spPr/>
    </dgm:pt>
  </dgm:ptLst>
  <dgm:cxnLst>
    <dgm:cxn modelId="{CDBF5904-D257-498B-A04E-5016D971F6FB}" srcId="{FAC90BDE-513D-4173-A668-73677A5E226D}" destId="{B49217CF-8604-4A0C-90F7-D5FA8E45CE2F}" srcOrd="1" destOrd="0" parTransId="{43435530-7D34-4814-88AD-13E1A0D601A5}" sibTransId="{439B817F-D058-40B1-8986-B4D0E4EEE3C1}"/>
    <dgm:cxn modelId="{6EBACE04-3FCA-4438-AF7D-D2937DA3DC02}" type="presOf" srcId="{0C074632-9F7E-47C0-AB09-0F0F447FB313}" destId="{E8E5E500-CDB9-4F44-9DB3-6FCD135055EE}" srcOrd="0" destOrd="0" presId="urn:microsoft.com/office/officeart/2018/2/layout/IconLabelDescriptionList"/>
    <dgm:cxn modelId="{44046713-2F47-4034-B5EE-BB5923D73074}" srcId="{E7FF1485-3A04-4644-8CA9-F42C54A3BDF5}" destId="{6B30F765-44C5-45F1-8538-D53308F6DB3D}" srcOrd="0" destOrd="0" parTransId="{4C635AB3-168D-4B43-874E-258428112C3B}" sibTransId="{2E25AE9F-70B6-489A-893B-673CC0C37E6A}"/>
    <dgm:cxn modelId="{E645CB1D-DA20-4B16-8DAE-BC3ED56B8760}" type="presOf" srcId="{FEDAA55B-0FB4-4B5E-A96D-BEF689236CDA}" destId="{AE397779-4A6A-40F0-A98E-1FCBD7DD9583}" srcOrd="0" destOrd="2" presId="urn:microsoft.com/office/officeart/2018/2/layout/IconLabelDescriptionList"/>
    <dgm:cxn modelId="{4635AE6C-CB57-487D-AA14-B3B8B5DAA192}" type="presOf" srcId="{3F0B688E-B885-4E7B-ABE5-0A560FBB941B}" destId="{0747AB66-DF6D-41CC-80EB-0B57C3EFDE1F}" srcOrd="0" destOrd="1" presId="urn:microsoft.com/office/officeart/2018/2/layout/IconLabelDescriptionList"/>
    <dgm:cxn modelId="{559D1453-44A3-48C7-ABD1-58472357FD57}" srcId="{0C074632-9F7E-47C0-AB09-0F0F447FB313}" destId="{5316824A-4C2B-4A3C-9D6A-B77E3F7B07EB}" srcOrd="0" destOrd="0" parTransId="{0757A3FE-56AC-4C1D-9063-3C595D76E401}" sibTransId="{4431C24F-2010-42D6-A838-CC8434A0B7BE}"/>
    <dgm:cxn modelId="{1D8CC27E-EDC3-4860-BDBC-0D9C5B0936A1}" srcId="{FAC90BDE-513D-4173-A668-73677A5E226D}" destId="{FEDAA55B-0FB4-4B5E-A96D-BEF689236CDA}" srcOrd="2" destOrd="0" parTransId="{6648F2E0-F18C-4E30-85DD-691F5E220C96}" sibTransId="{F756B935-8C98-4263-8BF9-F3DEAF087073}"/>
    <dgm:cxn modelId="{730CAA81-28BD-4E49-82EC-B0C182E90913}" type="presOf" srcId="{5316824A-4C2B-4A3C-9D6A-B77E3F7B07EB}" destId="{05659511-A597-42E7-A785-8773A7ACFACB}" srcOrd="0" destOrd="0" presId="urn:microsoft.com/office/officeart/2018/2/layout/IconLabelDescriptionList"/>
    <dgm:cxn modelId="{760FCF97-A846-49AA-8886-02A4BD611880}" type="presOf" srcId="{B49217CF-8604-4A0C-90F7-D5FA8E45CE2F}" destId="{AE397779-4A6A-40F0-A98E-1FCBD7DD9583}" srcOrd="0" destOrd="1" presId="urn:microsoft.com/office/officeart/2018/2/layout/IconLabelDescriptionList"/>
    <dgm:cxn modelId="{8B9CBD99-3DFB-48DA-9DC2-E6723C830B72}" type="presOf" srcId="{FAC90BDE-513D-4173-A668-73677A5E226D}" destId="{F6F6F48F-1FA9-453F-8F8A-1611934853D1}" srcOrd="0" destOrd="0" presId="urn:microsoft.com/office/officeart/2018/2/layout/IconLabelDescriptionList"/>
    <dgm:cxn modelId="{4AB321AD-4060-44B5-A1FB-7E07EDACB842}" srcId="{FAC90BDE-513D-4173-A668-73677A5E226D}" destId="{460FB033-4F47-4CDE-94D2-947650411150}" srcOrd="3" destOrd="0" parTransId="{A2A67CE9-59C1-4FB3-8044-EFD98A8712D4}" sibTransId="{C45A06B0-F793-4C1D-AD87-8401263F1C96}"/>
    <dgm:cxn modelId="{18E1A2AD-2E6F-42F1-A9C5-8C41A67AFF12}" srcId="{40E18ABF-8076-46CF-8FB2-C08A58BD7434}" destId="{E7FF1485-3A04-4644-8CA9-F42C54A3BDF5}" srcOrd="1" destOrd="0" parTransId="{2ADB12C3-9F54-47A1-9721-47C2AE47C2F9}" sibTransId="{B39F19E3-761B-42BA-8043-32657AE8EFCA}"/>
    <dgm:cxn modelId="{37B9D5BF-5BA0-4127-9318-7091AE62090E}" type="presOf" srcId="{6B30F765-44C5-45F1-8538-D53308F6DB3D}" destId="{0747AB66-DF6D-41CC-80EB-0B57C3EFDE1F}" srcOrd="0" destOrd="0" presId="urn:microsoft.com/office/officeart/2018/2/layout/IconLabelDescriptionList"/>
    <dgm:cxn modelId="{6A12F1C5-1BC6-4B9F-90A1-54AB54BA74A2}" srcId="{40E18ABF-8076-46CF-8FB2-C08A58BD7434}" destId="{FAC90BDE-513D-4173-A668-73677A5E226D}" srcOrd="2" destOrd="0" parTransId="{0C0E36C1-ACA8-47E1-970A-F1E402E02E0E}" sibTransId="{3B259D57-2C4F-4705-8824-3B2D974A961C}"/>
    <dgm:cxn modelId="{A09A4CC8-ADA7-48A3-92CC-1F611558C5A0}" type="presOf" srcId="{460FB033-4F47-4CDE-94D2-947650411150}" destId="{AE397779-4A6A-40F0-A98E-1FCBD7DD9583}" srcOrd="0" destOrd="3" presId="urn:microsoft.com/office/officeart/2018/2/layout/IconLabelDescriptionList"/>
    <dgm:cxn modelId="{A89CB5D2-8C86-4102-8E78-0DCB3F3744DB}" srcId="{40E18ABF-8076-46CF-8FB2-C08A58BD7434}" destId="{0C074632-9F7E-47C0-AB09-0F0F447FB313}" srcOrd="0" destOrd="0" parTransId="{24FC0507-41EA-499D-A617-7D62EC2331A3}" sibTransId="{D5A20FE9-9893-4E62-945A-9F1510A30D8F}"/>
    <dgm:cxn modelId="{48C0D7D2-64B7-462F-AAC5-3BC099060D0D}" srcId="{FAC90BDE-513D-4173-A668-73677A5E226D}" destId="{A5C889AC-9866-4000-A722-0EF1E88A71EC}" srcOrd="0" destOrd="0" parTransId="{EA94F18E-4C48-4E7C-BDE0-B228D9DF743E}" sibTransId="{D0CF5B37-7EA2-4B38-B385-C6065B0B7C04}"/>
    <dgm:cxn modelId="{52CAC4D6-E349-4F50-9960-184C08289760}" type="presOf" srcId="{40E18ABF-8076-46CF-8FB2-C08A58BD7434}" destId="{308A428A-836B-41C8-90CA-E2D5F220D724}" srcOrd="0" destOrd="0" presId="urn:microsoft.com/office/officeart/2018/2/layout/IconLabelDescriptionList"/>
    <dgm:cxn modelId="{D4EB8EDF-EC55-4785-9DDF-5D027CE46AB5}" type="presOf" srcId="{A5C889AC-9866-4000-A722-0EF1E88A71EC}" destId="{AE397779-4A6A-40F0-A98E-1FCBD7DD9583}" srcOrd="0" destOrd="0" presId="urn:microsoft.com/office/officeart/2018/2/layout/IconLabelDescriptionList"/>
    <dgm:cxn modelId="{B2884FE8-03E6-4EB7-B960-B9E4A9DD78AE}" srcId="{E7FF1485-3A04-4644-8CA9-F42C54A3BDF5}" destId="{3F0B688E-B885-4E7B-ABE5-0A560FBB941B}" srcOrd="1" destOrd="0" parTransId="{DE0FF458-1636-43F3-B4CA-A6CFC9FDD596}" sibTransId="{F6FA0E0E-3312-4EF7-924E-F1AFFADEDB10}"/>
    <dgm:cxn modelId="{4E7E5CEA-9A92-43E9-95D8-6D825CC7259D}" type="presOf" srcId="{E7FF1485-3A04-4644-8CA9-F42C54A3BDF5}" destId="{7F3A758A-3DF3-4E57-B108-951F4134B216}" srcOrd="0" destOrd="0" presId="urn:microsoft.com/office/officeart/2018/2/layout/IconLabelDescriptionList"/>
    <dgm:cxn modelId="{2131E94E-1DE6-4E03-B674-4288E4406DE4}" type="presParOf" srcId="{308A428A-836B-41C8-90CA-E2D5F220D724}" destId="{C01CFED3-EC32-4B3E-B175-5D516114907E}" srcOrd="0" destOrd="0" presId="urn:microsoft.com/office/officeart/2018/2/layout/IconLabelDescriptionList"/>
    <dgm:cxn modelId="{B018B053-98E8-45D5-AB97-9E01614E8A96}" type="presParOf" srcId="{C01CFED3-EC32-4B3E-B175-5D516114907E}" destId="{B518B818-29FB-48AC-994C-BBD9AF060BC1}" srcOrd="0" destOrd="0" presId="urn:microsoft.com/office/officeart/2018/2/layout/IconLabelDescriptionList"/>
    <dgm:cxn modelId="{659D33D8-475F-4484-AD32-B00249C3164A}" type="presParOf" srcId="{C01CFED3-EC32-4B3E-B175-5D516114907E}" destId="{ECCE8DCA-9D41-4688-8A22-BE40EAFC736F}" srcOrd="1" destOrd="0" presId="urn:microsoft.com/office/officeart/2018/2/layout/IconLabelDescriptionList"/>
    <dgm:cxn modelId="{C87197EF-46CB-4301-A04D-C9E282F86EC5}" type="presParOf" srcId="{C01CFED3-EC32-4B3E-B175-5D516114907E}" destId="{E8E5E500-CDB9-4F44-9DB3-6FCD135055EE}" srcOrd="2" destOrd="0" presId="urn:microsoft.com/office/officeart/2018/2/layout/IconLabelDescriptionList"/>
    <dgm:cxn modelId="{96D5E873-953E-4BF8-B673-40A1554E7586}" type="presParOf" srcId="{C01CFED3-EC32-4B3E-B175-5D516114907E}" destId="{14A9E2FF-53F7-4033-8A8A-D720996D009F}" srcOrd="3" destOrd="0" presId="urn:microsoft.com/office/officeart/2018/2/layout/IconLabelDescriptionList"/>
    <dgm:cxn modelId="{BA2E8E80-22EA-412B-9D33-745653E30040}" type="presParOf" srcId="{C01CFED3-EC32-4B3E-B175-5D516114907E}" destId="{05659511-A597-42E7-A785-8773A7ACFACB}" srcOrd="4" destOrd="0" presId="urn:microsoft.com/office/officeart/2018/2/layout/IconLabelDescriptionList"/>
    <dgm:cxn modelId="{66194EBE-6FE9-4696-BB8B-10F7F241AB76}" type="presParOf" srcId="{308A428A-836B-41C8-90CA-E2D5F220D724}" destId="{FEEFC61F-85B9-4B65-A415-5EF89E1AC1DF}" srcOrd="1" destOrd="0" presId="urn:microsoft.com/office/officeart/2018/2/layout/IconLabelDescriptionList"/>
    <dgm:cxn modelId="{083AFE5E-F305-44F4-88F0-C358BAA720EA}" type="presParOf" srcId="{308A428A-836B-41C8-90CA-E2D5F220D724}" destId="{6F1FE803-3E7A-4889-A3E4-447DF53C41BF}" srcOrd="2" destOrd="0" presId="urn:microsoft.com/office/officeart/2018/2/layout/IconLabelDescriptionList"/>
    <dgm:cxn modelId="{67B58D18-7C3F-43EF-9669-90216C30D7A8}" type="presParOf" srcId="{6F1FE803-3E7A-4889-A3E4-447DF53C41BF}" destId="{27618A64-7772-49CD-8BBE-682A4C6892BB}" srcOrd="0" destOrd="0" presId="urn:microsoft.com/office/officeart/2018/2/layout/IconLabelDescriptionList"/>
    <dgm:cxn modelId="{C79F3796-1501-4859-87B0-0CC8E307C4D9}" type="presParOf" srcId="{6F1FE803-3E7A-4889-A3E4-447DF53C41BF}" destId="{C1A807FD-FB95-459A-89FB-09AEFD6B9ABB}" srcOrd="1" destOrd="0" presId="urn:microsoft.com/office/officeart/2018/2/layout/IconLabelDescriptionList"/>
    <dgm:cxn modelId="{EE59AEAD-8ED0-46BA-9337-E9BB6B4FE0D1}" type="presParOf" srcId="{6F1FE803-3E7A-4889-A3E4-447DF53C41BF}" destId="{7F3A758A-3DF3-4E57-B108-951F4134B216}" srcOrd="2" destOrd="0" presId="urn:microsoft.com/office/officeart/2018/2/layout/IconLabelDescriptionList"/>
    <dgm:cxn modelId="{9D574D05-76A4-4932-88DD-03575BC2137F}" type="presParOf" srcId="{6F1FE803-3E7A-4889-A3E4-447DF53C41BF}" destId="{F475CF09-71E7-4D4F-9D10-4C4991E86E29}" srcOrd="3" destOrd="0" presId="urn:microsoft.com/office/officeart/2018/2/layout/IconLabelDescriptionList"/>
    <dgm:cxn modelId="{9F659312-563B-4D7B-8D67-759755F1385D}" type="presParOf" srcId="{6F1FE803-3E7A-4889-A3E4-447DF53C41BF}" destId="{0747AB66-DF6D-41CC-80EB-0B57C3EFDE1F}" srcOrd="4" destOrd="0" presId="urn:microsoft.com/office/officeart/2018/2/layout/IconLabelDescriptionList"/>
    <dgm:cxn modelId="{5A13BFD5-9148-4991-96B4-220AD31C7D7C}" type="presParOf" srcId="{308A428A-836B-41C8-90CA-E2D5F220D724}" destId="{EE7AD425-7DA7-4DA7-9EDD-2FB8DB61DAE2}" srcOrd="3" destOrd="0" presId="urn:microsoft.com/office/officeart/2018/2/layout/IconLabelDescriptionList"/>
    <dgm:cxn modelId="{587F9FAE-DC08-44E4-987F-09851DFB2E94}" type="presParOf" srcId="{308A428A-836B-41C8-90CA-E2D5F220D724}" destId="{1E3871C4-BEB9-48BF-BAB8-13B1F6008AD0}" srcOrd="4" destOrd="0" presId="urn:microsoft.com/office/officeart/2018/2/layout/IconLabelDescriptionList"/>
    <dgm:cxn modelId="{1B20B50F-DE47-4556-8A33-964E7D70EE36}" type="presParOf" srcId="{1E3871C4-BEB9-48BF-BAB8-13B1F6008AD0}" destId="{4FFE6DDD-FB08-4DB9-9C41-8E2F12B9ADFC}" srcOrd="0" destOrd="0" presId="urn:microsoft.com/office/officeart/2018/2/layout/IconLabelDescriptionList"/>
    <dgm:cxn modelId="{CD4D042B-CAEC-46AB-9200-C94C16CC4734}" type="presParOf" srcId="{1E3871C4-BEB9-48BF-BAB8-13B1F6008AD0}" destId="{515C9FA2-2095-40D0-8254-8FAB723842AA}" srcOrd="1" destOrd="0" presId="urn:microsoft.com/office/officeart/2018/2/layout/IconLabelDescriptionList"/>
    <dgm:cxn modelId="{67824766-F30B-4111-BB59-FD75655C2C53}" type="presParOf" srcId="{1E3871C4-BEB9-48BF-BAB8-13B1F6008AD0}" destId="{F6F6F48F-1FA9-453F-8F8A-1611934853D1}" srcOrd="2" destOrd="0" presId="urn:microsoft.com/office/officeart/2018/2/layout/IconLabelDescriptionList"/>
    <dgm:cxn modelId="{B9BE9ACC-9DCF-426C-A2DD-F08E948E4D87}" type="presParOf" srcId="{1E3871C4-BEB9-48BF-BAB8-13B1F6008AD0}" destId="{A1F88EAC-8502-4658-A76D-F47B09421712}" srcOrd="3" destOrd="0" presId="urn:microsoft.com/office/officeart/2018/2/layout/IconLabelDescriptionList"/>
    <dgm:cxn modelId="{1CB40569-E92B-4C21-8C12-16BC510F8A75}" type="presParOf" srcId="{1E3871C4-BEB9-48BF-BAB8-13B1F6008AD0}" destId="{AE397779-4A6A-40F0-A98E-1FCBD7DD95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8B818-29FB-48AC-994C-BBD9AF060BC1}">
      <dsp:nvSpPr>
        <dsp:cNvPr id="0" name=""/>
        <dsp:cNvSpPr/>
      </dsp:nvSpPr>
      <dsp:spPr>
        <a:xfrm>
          <a:off x="2758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5E500-CDB9-4F44-9DB3-6FCD135055EE}">
      <dsp:nvSpPr>
        <dsp:cNvPr id="0" name=""/>
        <dsp:cNvSpPr/>
      </dsp:nvSpPr>
      <dsp:spPr>
        <a:xfrm>
          <a:off x="2758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Pregunta</a:t>
          </a:r>
          <a:endParaRPr lang="es-419" sz="2800" kern="1200"/>
        </a:p>
      </dsp:txBody>
      <dsp:txXfrm>
        <a:off x="2758" y="1170509"/>
        <a:ext cx="1925859" cy="870868"/>
      </dsp:txXfrm>
    </dsp:sp>
    <dsp:sp modelId="{05659511-A597-42E7-A785-8773A7ACFACB}">
      <dsp:nvSpPr>
        <dsp:cNvPr id="0" name=""/>
        <dsp:cNvSpPr/>
      </dsp:nvSpPr>
      <dsp:spPr>
        <a:xfrm>
          <a:off x="2758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¿Cómo se organiza el campo colombiano y como se han comportado los precios de los principales productos agrícolas en los últimos años?</a:t>
          </a:r>
          <a:endParaRPr lang="es-419" sz="1400" kern="1200"/>
        </a:p>
      </dsp:txBody>
      <dsp:txXfrm>
        <a:off x="2758" y="2113615"/>
        <a:ext cx="1925859" cy="1839432"/>
      </dsp:txXfrm>
    </dsp:sp>
    <dsp:sp modelId="{27618A64-7772-49CD-8BBE-682A4C6892BB}">
      <dsp:nvSpPr>
        <dsp:cNvPr id="0" name=""/>
        <dsp:cNvSpPr/>
      </dsp:nvSpPr>
      <dsp:spPr>
        <a:xfrm>
          <a:off x="2265643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A758A-3DF3-4E57-B108-951F4134B216}">
      <dsp:nvSpPr>
        <dsp:cNvPr id="0" name=""/>
        <dsp:cNvSpPr/>
      </dsp:nvSpPr>
      <dsp:spPr>
        <a:xfrm>
          <a:off x="2265643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Fuentes de datos</a:t>
          </a:r>
          <a:endParaRPr lang="es-419" sz="2800" kern="1200"/>
        </a:p>
      </dsp:txBody>
      <dsp:txXfrm>
        <a:off x="2265643" y="1170509"/>
        <a:ext cx="1925859" cy="870868"/>
      </dsp:txXfrm>
    </dsp:sp>
    <dsp:sp modelId="{0747AB66-DF6D-41CC-80EB-0B57C3EFDE1F}">
      <dsp:nvSpPr>
        <dsp:cNvPr id="0" name=""/>
        <dsp:cNvSpPr/>
      </dsp:nvSpPr>
      <dsp:spPr>
        <a:xfrm>
          <a:off x="2265643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ENA (DANE)</a:t>
          </a:r>
          <a:endParaRPr lang="es-419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latin typeface="Segoe UI" panose="020B0502040204020203" pitchFamily="34" charset="0"/>
              <a:cs typeface="Segoe UI" panose="020B0502040204020203" pitchFamily="34" charset="0"/>
            </a:rPr>
            <a:t>Boletines diarios de precios (SIPSA, DANE)</a:t>
          </a:r>
          <a:endParaRPr lang="es-419" sz="1400" kern="1200"/>
        </a:p>
      </dsp:txBody>
      <dsp:txXfrm>
        <a:off x="2265643" y="2113615"/>
        <a:ext cx="1925859" cy="1839432"/>
      </dsp:txXfrm>
    </dsp:sp>
    <dsp:sp modelId="{4FFE6DDD-FB08-4DB9-9C41-8E2F12B9ADFC}">
      <dsp:nvSpPr>
        <dsp:cNvPr id="0" name=""/>
        <dsp:cNvSpPr/>
      </dsp:nvSpPr>
      <dsp:spPr>
        <a:xfrm>
          <a:off x="4528528" y="341146"/>
          <a:ext cx="674050" cy="674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6F48F-1FA9-453F-8F8A-1611934853D1}">
      <dsp:nvSpPr>
        <dsp:cNvPr id="0" name=""/>
        <dsp:cNvSpPr/>
      </dsp:nvSpPr>
      <dsp:spPr>
        <a:xfrm>
          <a:off x="4528528" y="1170509"/>
          <a:ext cx="1925859" cy="870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800" kern="1200"/>
            <a:t>Métodos</a:t>
          </a:r>
          <a:endParaRPr lang="es-419" sz="2800" kern="1200"/>
        </a:p>
      </dsp:txBody>
      <dsp:txXfrm>
        <a:off x="4528528" y="1170509"/>
        <a:ext cx="1925859" cy="870868"/>
      </dsp:txXfrm>
    </dsp:sp>
    <dsp:sp modelId="{AE397779-4A6A-40F0-A98E-1FCBD7DD9583}">
      <dsp:nvSpPr>
        <dsp:cNvPr id="0" name=""/>
        <dsp:cNvSpPr/>
      </dsp:nvSpPr>
      <dsp:spPr>
        <a:xfrm>
          <a:off x="4528528" y="2113615"/>
          <a:ext cx="1925859" cy="183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Análisis espacial de los anexos ENA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Webscrapping boletines diarios de precios (1600+)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>
              <a:latin typeface="Segoe UI" panose="020B0502040204020203" pitchFamily="34" charset="0"/>
              <a:cs typeface="Segoe UI" panose="020B0502040204020203" pitchFamily="34" charset="0"/>
            </a:rPr>
            <a:t>Procesar  y transformar los boletines para tener una sola base de datos</a:t>
          </a:r>
          <a:endParaRPr lang="es-419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419" sz="1200" kern="1200"/>
        </a:p>
      </dsp:txBody>
      <dsp:txXfrm>
        <a:off x="4528528" y="2113615"/>
        <a:ext cx="1925859" cy="183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4F1B6-D8F1-4FEB-8737-B251D932FD3F}" type="datetimeFigureOut">
              <a:rPr lang="es-419" smtClean="0"/>
              <a:t>25/5/2023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BC9DD-A381-4B12-8520-29DAA42F61F3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4189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27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filledMap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48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Caribe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pacifico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Eje cafetero y Antioquia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 región Central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Precios región Santanderes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b340cc3-125c-45ad-8911-9d97ae6448e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bosque verde&#10;&#10;Descripción generada automáticamente con confianza baja">
            <a:extLst>
              <a:ext uri="{FF2B5EF4-FFF2-40B4-BE49-F238E27FC236}">
                <a16:creationId xmlns:a16="http://schemas.microsoft.com/office/drawing/2014/main" id="{3BFC36F3-90A6-CF21-AD6C-4184CEE7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295"/>
          <a:stretch>
            <a:fillRect/>
          </a:stretch>
        </p:blipFill>
        <p:spPr>
          <a:xfrm>
            <a:off x="5334001" y="852054"/>
            <a:ext cx="2395174" cy="4862945"/>
          </a:xfrm>
          <a:custGeom>
            <a:avLst/>
            <a:gdLst>
              <a:gd name="connsiteX0" fmla="*/ 1423278 w 2395174"/>
              <a:gd name="connsiteY0" fmla="*/ 0 h 4862945"/>
              <a:gd name="connsiteX1" fmla="*/ 2395174 w 2395174"/>
              <a:gd name="connsiteY1" fmla="*/ 0 h 4862945"/>
              <a:gd name="connsiteX2" fmla="*/ 886573 w 2395174"/>
              <a:gd name="connsiteY2" fmla="*/ 4862945 h 4862945"/>
              <a:gd name="connsiteX3" fmla="*/ 886571 w 2395174"/>
              <a:gd name="connsiteY3" fmla="*/ 4862945 h 4862945"/>
              <a:gd name="connsiteX4" fmla="*/ 0 w 2395174"/>
              <a:gd name="connsiteY4" fmla="*/ 4587910 h 486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174" h="4862945">
                <a:moveTo>
                  <a:pt x="1423278" y="0"/>
                </a:moveTo>
                <a:lnTo>
                  <a:pt x="2395174" y="0"/>
                </a:lnTo>
                <a:lnTo>
                  <a:pt x="886573" y="4862945"/>
                </a:lnTo>
                <a:lnTo>
                  <a:pt x="886571" y="4862945"/>
                </a:lnTo>
                <a:lnTo>
                  <a:pt x="0" y="4587910"/>
                </a:lnTo>
                <a:close/>
              </a:path>
            </a:pathLst>
          </a:custGeom>
        </p:spPr>
      </p:pic>
      <p:pic>
        <p:nvPicPr>
          <p:cNvPr id="11" name="Imagen 10" descr="Un bosque verde&#10;&#10;Descripción generada automáticamente con confianza baja">
            <a:extLst>
              <a:ext uri="{FF2B5EF4-FFF2-40B4-BE49-F238E27FC236}">
                <a16:creationId xmlns:a16="http://schemas.microsoft.com/office/drawing/2014/main" id="{ED9C8DD2-1682-7F74-38EA-047A8433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0" r="59525" b="10492"/>
          <a:stretch>
            <a:fillRect/>
          </a:stretch>
        </p:blipFill>
        <p:spPr>
          <a:xfrm>
            <a:off x="6596238" y="852054"/>
            <a:ext cx="2236896" cy="4352738"/>
          </a:xfrm>
          <a:custGeom>
            <a:avLst/>
            <a:gdLst>
              <a:gd name="connsiteX0" fmla="*/ 1265000 w 2236896"/>
              <a:gd name="connsiteY0" fmla="*/ 0 h 4352738"/>
              <a:gd name="connsiteX1" fmla="*/ 2236896 w 2236896"/>
              <a:gd name="connsiteY1" fmla="*/ 0 h 4352738"/>
              <a:gd name="connsiteX2" fmla="*/ 886573 w 2236896"/>
              <a:gd name="connsiteY2" fmla="*/ 4352738 h 4352738"/>
              <a:gd name="connsiteX3" fmla="*/ 0 w 2236896"/>
              <a:gd name="connsiteY3" fmla="*/ 4077702 h 435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896" h="4352738">
                <a:moveTo>
                  <a:pt x="1265000" y="0"/>
                </a:moveTo>
                <a:lnTo>
                  <a:pt x="2236896" y="0"/>
                </a:lnTo>
                <a:lnTo>
                  <a:pt x="886573" y="4352738"/>
                </a:lnTo>
                <a:lnTo>
                  <a:pt x="0" y="4077702"/>
                </a:lnTo>
                <a:close/>
              </a:path>
            </a:pathLst>
          </a:custGeom>
        </p:spPr>
      </p:pic>
      <p:pic>
        <p:nvPicPr>
          <p:cNvPr id="13" name="Imagen 12" descr="Un bosque verde&#10;&#10;Descripción generada automáticamente con confianza baja">
            <a:extLst>
              <a:ext uri="{FF2B5EF4-FFF2-40B4-BE49-F238E27FC236}">
                <a16:creationId xmlns:a16="http://schemas.microsoft.com/office/drawing/2014/main" id="{7F586434-3B56-7E56-47C2-E45494F6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19" r="47576"/>
          <a:stretch>
            <a:fillRect/>
          </a:stretch>
        </p:blipFill>
        <p:spPr>
          <a:xfrm>
            <a:off x="7471005" y="852054"/>
            <a:ext cx="2395175" cy="4862945"/>
          </a:xfrm>
          <a:custGeom>
            <a:avLst/>
            <a:gdLst>
              <a:gd name="connsiteX0" fmla="*/ 1508601 w 2395175"/>
              <a:gd name="connsiteY0" fmla="*/ 0 h 4862945"/>
              <a:gd name="connsiteX1" fmla="*/ 1508606 w 2395175"/>
              <a:gd name="connsiteY1" fmla="*/ 0 h 4862945"/>
              <a:gd name="connsiteX2" fmla="*/ 2395175 w 2395175"/>
              <a:gd name="connsiteY2" fmla="*/ 275035 h 4862945"/>
              <a:gd name="connsiteX3" fmla="*/ 971896 w 2395175"/>
              <a:gd name="connsiteY3" fmla="*/ 4862945 h 4862945"/>
              <a:gd name="connsiteX4" fmla="*/ 0 w 2395175"/>
              <a:gd name="connsiteY4" fmla="*/ 4862945 h 486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175" h="4862945">
                <a:moveTo>
                  <a:pt x="1508601" y="0"/>
                </a:moveTo>
                <a:lnTo>
                  <a:pt x="1508606" y="0"/>
                </a:lnTo>
                <a:lnTo>
                  <a:pt x="2395175" y="275035"/>
                </a:lnTo>
                <a:lnTo>
                  <a:pt x="971896" y="4862945"/>
                </a:lnTo>
                <a:lnTo>
                  <a:pt x="0" y="4862945"/>
                </a:lnTo>
                <a:close/>
              </a:path>
            </a:pathLst>
          </a:custGeom>
        </p:spPr>
      </p:pic>
      <p:pic>
        <p:nvPicPr>
          <p:cNvPr id="15" name="Imagen 14" descr="Un bosque verde&#10;&#10;Descripción generada automáticamente con confianza baja">
            <a:extLst>
              <a:ext uri="{FF2B5EF4-FFF2-40B4-BE49-F238E27FC236}">
                <a16:creationId xmlns:a16="http://schemas.microsoft.com/office/drawing/2014/main" id="{B0B21940-2B85-2021-257A-37B1793C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78" r="33091" b="3295"/>
          <a:stretch>
            <a:fillRect/>
          </a:stretch>
        </p:blipFill>
        <p:spPr>
          <a:xfrm>
            <a:off x="8772941" y="852054"/>
            <a:ext cx="2345471" cy="4702724"/>
          </a:xfrm>
          <a:custGeom>
            <a:avLst/>
            <a:gdLst>
              <a:gd name="connsiteX0" fmla="*/ 1373574 w 2345471"/>
              <a:gd name="connsiteY0" fmla="*/ 0 h 4702724"/>
              <a:gd name="connsiteX1" fmla="*/ 2345471 w 2345471"/>
              <a:gd name="connsiteY1" fmla="*/ 0 h 4702724"/>
              <a:gd name="connsiteX2" fmla="*/ 886574 w 2345471"/>
              <a:gd name="connsiteY2" fmla="*/ 4702724 h 4702724"/>
              <a:gd name="connsiteX3" fmla="*/ 0 w 2345471"/>
              <a:gd name="connsiteY3" fmla="*/ 4427688 h 470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471" h="4702724">
                <a:moveTo>
                  <a:pt x="1373574" y="0"/>
                </a:moveTo>
                <a:lnTo>
                  <a:pt x="2345471" y="0"/>
                </a:lnTo>
                <a:lnTo>
                  <a:pt x="886574" y="4702724"/>
                </a:lnTo>
                <a:lnTo>
                  <a:pt x="0" y="4427688"/>
                </a:lnTo>
                <a:close/>
              </a:path>
            </a:pathLst>
          </a:custGeom>
        </p:spPr>
      </p:pic>
      <p:pic>
        <p:nvPicPr>
          <p:cNvPr id="17" name="Imagen 16" descr="Un bosque verde&#10;&#10;Descripción generada automáticamente con confianza baja">
            <a:extLst>
              <a:ext uri="{FF2B5EF4-FFF2-40B4-BE49-F238E27FC236}">
                <a16:creationId xmlns:a16="http://schemas.microsoft.com/office/drawing/2014/main" id="{279BD5B4-CB80-E33E-CF4F-3319EF16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89" r="19170" b="12399"/>
          <a:stretch>
            <a:fillRect/>
          </a:stretch>
        </p:blipFill>
        <p:spPr>
          <a:xfrm>
            <a:off x="10113850" y="852054"/>
            <a:ext cx="2208119" cy="4259973"/>
          </a:xfrm>
          <a:custGeom>
            <a:avLst/>
            <a:gdLst>
              <a:gd name="connsiteX0" fmla="*/ 1236222 w 2208119"/>
              <a:gd name="connsiteY0" fmla="*/ 0 h 4259973"/>
              <a:gd name="connsiteX1" fmla="*/ 2208119 w 2208119"/>
              <a:gd name="connsiteY1" fmla="*/ 0 h 4259973"/>
              <a:gd name="connsiteX2" fmla="*/ 886574 w 2208119"/>
              <a:gd name="connsiteY2" fmla="*/ 4259973 h 4259973"/>
              <a:gd name="connsiteX3" fmla="*/ 0 w 2208119"/>
              <a:gd name="connsiteY3" fmla="*/ 3984937 h 425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119" h="4259973">
                <a:moveTo>
                  <a:pt x="1236222" y="0"/>
                </a:moveTo>
                <a:lnTo>
                  <a:pt x="2208119" y="0"/>
                </a:lnTo>
                <a:lnTo>
                  <a:pt x="886574" y="4259973"/>
                </a:lnTo>
                <a:lnTo>
                  <a:pt x="0" y="3984937"/>
                </a:lnTo>
                <a:close/>
              </a:path>
            </a:pathLst>
          </a:cu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3179F3F-3A8F-6EEC-7942-3F835DBD057C}"/>
              </a:ext>
            </a:extLst>
          </p:cNvPr>
          <p:cNvSpPr txBox="1"/>
          <p:nvPr/>
        </p:nvSpPr>
        <p:spPr>
          <a:xfrm>
            <a:off x="231277" y="1629104"/>
            <a:ext cx="61357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latin typeface="Segoe UI" panose="020B0502040204020203" pitchFamily="34" charset="0"/>
                <a:cs typeface="Segoe UI" panose="020B0502040204020203" pitchFamily="34" charset="0"/>
              </a:rPr>
              <a:t>Caracterización agraria y comportamiento de los precios mayoristas en Colombia</a:t>
            </a:r>
            <a:endParaRPr lang="es-419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B22D5C-2856-7C85-A564-116AD41A3E63}"/>
              </a:ext>
            </a:extLst>
          </p:cNvPr>
          <p:cNvSpPr txBox="1"/>
          <p:nvPr/>
        </p:nvSpPr>
        <p:spPr>
          <a:xfrm>
            <a:off x="185530" y="4197844"/>
            <a:ext cx="214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latin typeface="Segoe UI" panose="020B0502040204020203" pitchFamily="34" charset="0"/>
                <a:cs typeface="Segoe UI" panose="020B0502040204020203" pitchFamily="34" charset="0"/>
              </a:rPr>
              <a:t>Jorge De León</a:t>
            </a:r>
          </a:p>
          <a:p>
            <a:r>
              <a:rPr lang="es-ES" b="1">
                <a:latin typeface="Segoe UI" panose="020B0502040204020203" pitchFamily="34" charset="0"/>
                <a:cs typeface="Segoe UI" panose="020B0502040204020203" pitchFamily="34" charset="0"/>
              </a:rPr>
              <a:t>MCPP – 2023-1</a:t>
            </a:r>
            <a:endParaRPr lang="es-419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77335-B711-8575-C26C-0D16B7F6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05013"/>
            <a:ext cx="2681123" cy="10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100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 descr="Naranjas en una rama">
            <a:extLst>
              <a:ext uri="{FF2B5EF4-FFF2-40B4-BE49-F238E27FC236}">
                <a16:creationId xmlns:a16="http://schemas.microsoft.com/office/drawing/2014/main" id="{DBCB1863-E075-850B-F9C0-FA9F1091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70" t="10758" r="30952" b="50000"/>
          <a:stretch>
            <a:fillRect/>
          </a:stretch>
        </p:blipFill>
        <p:spPr>
          <a:xfrm>
            <a:off x="10731500" y="2279071"/>
            <a:ext cx="1460500" cy="1365664"/>
          </a:xfrm>
          <a:custGeom>
            <a:avLst/>
            <a:gdLst>
              <a:gd name="connsiteX0" fmla="*/ 730250 w 1460500"/>
              <a:gd name="connsiteY0" fmla="*/ 0 h 1365664"/>
              <a:gd name="connsiteX1" fmla="*/ 1460500 w 1460500"/>
              <a:gd name="connsiteY1" fmla="*/ 682832 h 1365664"/>
              <a:gd name="connsiteX2" fmla="*/ 730250 w 1460500"/>
              <a:gd name="connsiteY2" fmla="*/ 1365664 h 1365664"/>
              <a:gd name="connsiteX3" fmla="*/ 0 w 1460500"/>
              <a:gd name="connsiteY3" fmla="*/ 682832 h 1365664"/>
              <a:gd name="connsiteX4" fmla="*/ 730250 w 1460500"/>
              <a:gd name="connsiteY4" fmla="*/ 0 h 13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0" h="1365664">
                <a:moveTo>
                  <a:pt x="730250" y="0"/>
                </a:moveTo>
                <a:cubicBezTo>
                  <a:pt x="1133556" y="0"/>
                  <a:pt x="1460500" y="305714"/>
                  <a:pt x="1460500" y="682832"/>
                </a:cubicBezTo>
                <a:cubicBezTo>
                  <a:pt x="1460500" y="1059950"/>
                  <a:pt x="1133556" y="1365664"/>
                  <a:pt x="730250" y="1365664"/>
                </a:cubicBezTo>
                <a:cubicBezTo>
                  <a:pt x="326944" y="1365664"/>
                  <a:pt x="0" y="1059950"/>
                  <a:pt x="0" y="682832"/>
                </a:cubicBezTo>
                <a:cubicBezTo>
                  <a:pt x="0" y="305714"/>
                  <a:pt x="326944" y="0"/>
                  <a:pt x="730250" y="0"/>
                </a:cubicBezTo>
                <a:close/>
              </a:path>
            </a:pathLst>
          </a:custGeom>
        </p:spPr>
      </p:pic>
      <p:pic>
        <p:nvPicPr>
          <p:cNvPr id="45" name="Imagen 44" descr="Naranjas en una rama">
            <a:extLst>
              <a:ext uri="{FF2B5EF4-FFF2-40B4-BE49-F238E27FC236}">
                <a16:creationId xmlns:a16="http://schemas.microsoft.com/office/drawing/2014/main" id="{5FA41BB8-BC3C-722F-B166-97D8C437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93" t="3280" r="51832" b="64597"/>
          <a:stretch>
            <a:fillRect/>
          </a:stretch>
        </p:blipFill>
        <p:spPr>
          <a:xfrm>
            <a:off x="9454746" y="2018804"/>
            <a:ext cx="1203098" cy="1117932"/>
          </a:xfrm>
          <a:custGeom>
            <a:avLst/>
            <a:gdLst>
              <a:gd name="connsiteX0" fmla="*/ 601549 w 1203098"/>
              <a:gd name="connsiteY0" fmla="*/ 0 h 1117932"/>
              <a:gd name="connsiteX1" fmla="*/ 1203098 w 1203098"/>
              <a:gd name="connsiteY1" fmla="*/ 558966 h 1117932"/>
              <a:gd name="connsiteX2" fmla="*/ 601549 w 1203098"/>
              <a:gd name="connsiteY2" fmla="*/ 1117932 h 1117932"/>
              <a:gd name="connsiteX3" fmla="*/ 0 w 1203098"/>
              <a:gd name="connsiteY3" fmla="*/ 558966 h 1117932"/>
              <a:gd name="connsiteX4" fmla="*/ 601549 w 1203098"/>
              <a:gd name="connsiteY4" fmla="*/ 0 h 11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098" h="1117932">
                <a:moveTo>
                  <a:pt x="601549" y="0"/>
                </a:moveTo>
                <a:cubicBezTo>
                  <a:pt x="933775" y="0"/>
                  <a:pt x="1203098" y="250258"/>
                  <a:pt x="1203098" y="558966"/>
                </a:cubicBezTo>
                <a:cubicBezTo>
                  <a:pt x="1203098" y="867674"/>
                  <a:pt x="933775" y="1117932"/>
                  <a:pt x="601549" y="1117932"/>
                </a:cubicBezTo>
                <a:cubicBezTo>
                  <a:pt x="269323" y="1117932"/>
                  <a:pt x="0" y="867674"/>
                  <a:pt x="0" y="558966"/>
                </a:cubicBezTo>
                <a:cubicBezTo>
                  <a:pt x="0" y="250258"/>
                  <a:pt x="269323" y="0"/>
                  <a:pt x="601549" y="0"/>
                </a:cubicBezTo>
                <a:close/>
              </a:path>
            </a:pathLst>
          </a:custGeom>
        </p:spPr>
      </p:pic>
      <p:pic>
        <p:nvPicPr>
          <p:cNvPr id="43" name="Imagen 42" descr="Naranjas en una rama">
            <a:extLst>
              <a:ext uri="{FF2B5EF4-FFF2-40B4-BE49-F238E27FC236}">
                <a16:creationId xmlns:a16="http://schemas.microsoft.com/office/drawing/2014/main" id="{C5E61D13-8964-26D4-28A4-603F8603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t="57464" r="78659" b="3294"/>
          <a:stretch>
            <a:fillRect/>
          </a:stretch>
        </p:blipFill>
        <p:spPr>
          <a:xfrm>
            <a:off x="7226300" y="3904506"/>
            <a:ext cx="1460500" cy="1365664"/>
          </a:xfrm>
          <a:custGeom>
            <a:avLst/>
            <a:gdLst>
              <a:gd name="connsiteX0" fmla="*/ 730250 w 1460500"/>
              <a:gd name="connsiteY0" fmla="*/ 0 h 1365664"/>
              <a:gd name="connsiteX1" fmla="*/ 1460500 w 1460500"/>
              <a:gd name="connsiteY1" fmla="*/ 682832 h 1365664"/>
              <a:gd name="connsiteX2" fmla="*/ 730250 w 1460500"/>
              <a:gd name="connsiteY2" fmla="*/ 1365664 h 1365664"/>
              <a:gd name="connsiteX3" fmla="*/ 0 w 1460500"/>
              <a:gd name="connsiteY3" fmla="*/ 682832 h 1365664"/>
              <a:gd name="connsiteX4" fmla="*/ 730250 w 1460500"/>
              <a:gd name="connsiteY4" fmla="*/ 0 h 136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0" h="1365664">
                <a:moveTo>
                  <a:pt x="730250" y="0"/>
                </a:moveTo>
                <a:cubicBezTo>
                  <a:pt x="1133556" y="0"/>
                  <a:pt x="1460500" y="305714"/>
                  <a:pt x="1460500" y="682832"/>
                </a:cubicBezTo>
                <a:cubicBezTo>
                  <a:pt x="1460500" y="1059950"/>
                  <a:pt x="1133556" y="1365664"/>
                  <a:pt x="730250" y="1365664"/>
                </a:cubicBezTo>
                <a:cubicBezTo>
                  <a:pt x="326944" y="1365664"/>
                  <a:pt x="0" y="1059950"/>
                  <a:pt x="0" y="682832"/>
                </a:cubicBezTo>
                <a:cubicBezTo>
                  <a:pt x="0" y="305714"/>
                  <a:pt x="326944" y="0"/>
                  <a:pt x="730250" y="0"/>
                </a:cubicBezTo>
                <a:close/>
              </a:path>
            </a:pathLst>
          </a:custGeom>
        </p:spPr>
      </p:pic>
      <p:pic>
        <p:nvPicPr>
          <p:cNvPr id="41" name="Imagen 40" descr="Naranjas en una rama">
            <a:extLst>
              <a:ext uri="{FF2B5EF4-FFF2-40B4-BE49-F238E27FC236}">
                <a16:creationId xmlns:a16="http://schemas.microsoft.com/office/drawing/2014/main" id="{C7C953D6-38A8-74DE-65D9-5E3B5506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71" t="38682" r="46163" b="3294"/>
          <a:stretch>
            <a:fillRect/>
          </a:stretch>
        </p:blipFill>
        <p:spPr>
          <a:xfrm>
            <a:off x="8953500" y="3250869"/>
            <a:ext cx="2120900" cy="2019300"/>
          </a:xfrm>
          <a:custGeom>
            <a:avLst/>
            <a:gdLst>
              <a:gd name="connsiteX0" fmla="*/ 1060450 w 2120900"/>
              <a:gd name="connsiteY0" fmla="*/ 0 h 2019300"/>
              <a:gd name="connsiteX1" fmla="*/ 2120900 w 2120900"/>
              <a:gd name="connsiteY1" fmla="*/ 1009650 h 2019300"/>
              <a:gd name="connsiteX2" fmla="*/ 1060450 w 2120900"/>
              <a:gd name="connsiteY2" fmla="*/ 2019300 h 2019300"/>
              <a:gd name="connsiteX3" fmla="*/ 0 w 2120900"/>
              <a:gd name="connsiteY3" fmla="*/ 1009650 h 2019300"/>
              <a:gd name="connsiteX4" fmla="*/ 1060450 w 2120900"/>
              <a:gd name="connsiteY4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900" h="2019300">
                <a:moveTo>
                  <a:pt x="1060450" y="0"/>
                </a:moveTo>
                <a:cubicBezTo>
                  <a:pt x="1646120" y="0"/>
                  <a:pt x="2120900" y="452036"/>
                  <a:pt x="2120900" y="1009650"/>
                </a:cubicBezTo>
                <a:cubicBezTo>
                  <a:pt x="2120900" y="1567264"/>
                  <a:pt x="1646120" y="2019300"/>
                  <a:pt x="1060450" y="2019300"/>
                </a:cubicBezTo>
                <a:cubicBezTo>
                  <a:pt x="474780" y="2019300"/>
                  <a:pt x="0" y="1567264"/>
                  <a:pt x="0" y="1009650"/>
                </a:cubicBezTo>
                <a:cubicBezTo>
                  <a:pt x="0" y="452036"/>
                  <a:pt x="474780" y="0"/>
                  <a:pt x="1060450" y="0"/>
                </a:cubicBezTo>
                <a:close/>
              </a:path>
            </a:pathLst>
          </a:custGeom>
        </p:spPr>
      </p:pic>
      <p:pic>
        <p:nvPicPr>
          <p:cNvPr id="25" name="Imagen 2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77335-B711-8575-C26C-0D16B7F6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05013"/>
            <a:ext cx="2681123" cy="1035566"/>
          </a:xfrm>
          <a:prstGeom prst="rect">
            <a:avLst/>
          </a:prstGeom>
        </p:spPr>
      </p:pic>
      <p:pic>
        <p:nvPicPr>
          <p:cNvPr id="39" name="Imagen 38" descr="Naranjas en una rama">
            <a:extLst>
              <a:ext uri="{FF2B5EF4-FFF2-40B4-BE49-F238E27FC236}">
                <a16:creationId xmlns:a16="http://schemas.microsoft.com/office/drawing/2014/main" id="{8C9A3724-B038-C8F2-8B82-D0D852BB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r="69670" b="41976"/>
          <a:stretch>
            <a:fillRect/>
          </a:stretch>
        </p:blipFill>
        <p:spPr>
          <a:xfrm>
            <a:off x="7226300" y="1904669"/>
            <a:ext cx="2120900" cy="2019300"/>
          </a:xfrm>
          <a:custGeom>
            <a:avLst/>
            <a:gdLst>
              <a:gd name="connsiteX0" fmla="*/ 1060450 w 2120900"/>
              <a:gd name="connsiteY0" fmla="*/ 0 h 2019300"/>
              <a:gd name="connsiteX1" fmla="*/ 2120900 w 2120900"/>
              <a:gd name="connsiteY1" fmla="*/ 1009650 h 2019300"/>
              <a:gd name="connsiteX2" fmla="*/ 1060450 w 2120900"/>
              <a:gd name="connsiteY2" fmla="*/ 2019300 h 2019300"/>
              <a:gd name="connsiteX3" fmla="*/ 0 w 2120900"/>
              <a:gd name="connsiteY3" fmla="*/ 1009650 h 2019300"/>
              <a:gd name="connsiteX4" fmla="*/ 1060450 w 2120900"/>
              <a:gd name="connsiteY4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900" h="2019300">
                <a:moveTo>
                  <a:pt x="1060450" y="0"/>
                </a:moveTo>
                <a:cubicBezTo>
                  <a:pt x="1646120" y="0"/>
                  <a:pt x="2120900" y="452036"/>
                  <a:pt x="2120900" y="1009650"/>
                </a:cubicBezTo>
                <a:cubicBezTo>
                  <a:pt x="2120900" y="1567264"/>
                  <a:pt x="1646120" y="2019300"/>
                  <a:pt x="1060450" y="2019300"/>
                </a:cubicBezTo>
                <a:cubicBezTo>
                  <a:pt x="474780" y="2019300"/>
                  <a:pt x="0" y="1567264"/>
                  <a:pt x="0" y="1009650"/>
                </a:cubicBezTo>
                <a:cubicBezTo>
                  <a:pt x="0" y="452036"/>
                  <a:pt x="474780" y="0"/>
                  <a:pt x="1060450" y="0"/>
                </a:cubicBezTo>
                <a:close/>
              </a:path>
            </a:pathLst>
          </a:cu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A1B0CDBF-4DAF-647E-6869-86D70D923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025010"/>
              </p:ext>
            </p:extLst>
          </p:nvPr>
        </p:nvGraphicFramePr>
        <p:xfrm>
          <a:off x="185530" y="1615044"/>
          <a:ext cx="6457146" cy="4294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202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2CF3F296-A1D9-B27B-5B95-A1645F680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60" y="1341078"/>
            <a:ext cx="3991040" cy="5478883"/>
          </a:xfrm>
          <a:prstGeom prst="rect">
            <a:avLst/>
          </a:prstGeom>
        </p:spPr>
      </p:pic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868AE89F-BDE6-92B5-F2F1-8A75D2DBE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60" y="1303041"/>
            <a:ext cx="3991039" cy="555495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1747630" y="905384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Total UPA por region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8008729" y="873666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Hectáreas promedio UPA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143975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Infraestructura agropecuaria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790712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Hectáreas de uso agrícola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CEC040E8-B0A3-02BC-9DA5-9FA1E1EBC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88" y="1587412"/>
            <a:ext cx="4100512" cy="5185660"/>
          </a:xfrm>
          <a:prstGeom prst="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13C76E0-A6DA-258A-DAC3-BDE3D7FB8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509" y="1587412"/>
            <a:ext cx="3844990" cy="51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illedMap ,image ,filledMap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Mapas - Uso del suelo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3F642E-35C8-2491-3A2D-B399794E7638}"/>
              </a:ext>
            </a:extLst>
          </p:cNvPr>
          <p:cNvSpPr/>
          <p:nvPr/>
        </p:nvSpPr>
        <p:spPr>
          <a:xfrm>
            <a:off x="0" y="774700"/>
            <a:ext cx="12192000" cy="608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BE175-3B4B-20A8-0128-36F58A0AB5CC}"/>
              </a:ext>
            </a:extLst>
          </p:cNvPr>
          <p:cNvSpPr txBox="1"/>
          <p:nvPr/>
        </p:nvSpPr>
        <p:spPr>
          <a:xfrm>
            <a:off x="233259" y="1058332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Cultivos permanentes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1C9B1A-3813-77C8-2FFA-3F590D5DD80D}"/>
              </a:ext>
            </a:extLst>
          </p:cNvPr>
          <p:cNvSpPr txBox="1"/>
          <p:nvPr/>
        </p:nvSpPr>
        <p:spPr>
          <a:xfrm>
            <a:off x="5057359" y="1088996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Actividad pecuaria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EC1BF043-4E7D-EA92-1837-7BA06C79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3420"/>
            <a:ext cx="3797300" cy="5268548"/>
          </a:xfrm>
          <a:prstGeom prst="rect">
            <a:avLst/>
          </a:prstGeom>
        </p:spPr>
      </p:pic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72E665BB-7117-FC4F-EB9B-1DED9E4A2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81" y="1533420"/>
            <a:ext cx="3745987" cy="5268548"/>
          </a:xfrm>
          <a:prstGeom prst="rect">
            <a:avLst/>
          </a:prstGeom>
        </p:spPr>
      </p:pic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BEEE19EA-B02E-98C8-3608-AADFA7742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682" y="1533420"/>
            <a:ext cx="3816268" cy="52685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52A607C-7B0B-1E4B-4AC3-FC5AA91B2DE4}"/>
              </a:ext>
            </a:extLst>
          </p:cNvPr>
          <p:cNvSpPr txBox="1"/>
          <p:nvPr/>
        </p:nvSpPr>
        <p:spPr>
          <a:xfrm>
            <a:off x="9146759" y="1056730"/>
            <a:ext cx="335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Transitorios + barbecho</a:t>
            </a:r>
          </a:p>
        </p:txBody>
      </p:sp>
    </p:spTree>
    <p:extLst>
      <p:ext uri="{BB962C8B-B14F-4D97-AF65-F5344CB8AC3E}">
        <p14:creationId xmlns:p14="http://schemas.microsoft.com/office/powerpoint/2010/main" val="1505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Precio región Caribe ,slicer ,Precio región pacifico ,Precio Eje cafetero y Antioquia ,Precio región Centr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Relación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textbox ,slicer ,Precios región Santandere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Relación 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096C2B-F417-6C0D-8391-34A0AD35FF19}"/>
              </a:ext>
            </a:extLst>
          </p:cNvPr>
          <p:cNvSpPr/>
          <p:nvPr/>
        </p:nvSpPr>
        <p:spPr>
          <a:xfrm>
            <a:off x="6261100" y="889000"/>
            <a:ext cx="5930900" cy="596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249</Words>
  <Application>Microsoft Office PowerPoint</Application>
  <PresentationFormat>Panorámica</PresentationFormat>
  <Paragraphs>88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Custom Design</vt:lpstr>
      <vt:lpstr>Presentación de PowerPoint</vt:lpstr>
      <vt:lpstr>Presentación de PowerPoint</vt:lpstr>
      <vt:lpstr>Mapas - Uso del suelo</vt:lpstr>
      <vt:lpstr>Mapas - Uso del suelo</vt:lpstr>
      <vt:lpstr>Mapas - Uso del suelo</vt:lpstr>
      <vt:lpstr>Relación</vt:lpstr>
      <vt:lpstr>Relación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Jorge Armando De Leon Tejada</cp:lastModifiedBy>
  <cp:revision>6</cp:revision>
  <dcterms:created xsi:type="dcterms:W3CDTF">2016-09-04T11:54:55Z</dcterms:created>
  <dcterms:modified xsi:type="dcterms:W3CDTF">2023-05-26T03:10:32Z</dcterms:modified>
</cp:coreProperties>
</file>